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317" r:id="rId6"/>
    <p:sldId id="297" r:id="rId7"/>
    <p:sldId id="346" r:id="rId8"/>
    <p:sldId id="349" r:id="rId9"/>
    <p:sldId id="358" r:id="rId10"/>
    <p:sldId id="340" r:id="rId11"/>
    <p:sldId id="355" r:id="rId12"/>
    <p:sldId id="356" r:id="rId13"/>
    <p:sldId id="354" r:id="rId14"/>
    <p:sldId id="357" r:id="rId15"/>
    <p:sldId id="318" r:id="rId16"/>
    <p:sldId id="353" r:id="rId17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8" cy="4964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1"/>
            <a:ext cx="2946348" cy="4964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EC0A06C8-7BBD-4042-A9A5-D2853D4BF89F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946348" cy="496491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1"/>
            <a:ext cx="2946348" cy="496491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6C173FD6-43F8-4FD2-B843-2ED76A8F61C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06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348" cy="49821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3"/>
            <a:ext cx="2946348" cy="49821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5BC47D2-9A7B-4436-A338-437B654F6C19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4"/>
            <a:ext cx="5439410" cy="390986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8" cy="49821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8" cy="49821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5B9CBAC-0DBE-4A91-8A07-E8BAFE5181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00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7DB7D86D-BF2B-46E3-9708-E095A4FDD766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61B3A006-CA33-496F-9ADF-614F21A9EA4B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698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17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12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12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6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4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4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494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5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5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168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6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6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26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7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7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66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8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208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9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9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46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3008" y="10242129"/>
            <a:ext cx="2917020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10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14566" y="10244001"/>
            <a:ext cx="2913904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1933" y="819969"/>
            <a:ext cx="4487724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7547" y="5122002"/>
            <a:ext cx="4933380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166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35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62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93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08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73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8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76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45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26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D5D7-C171-43B2-AB2B-667D0C3728C4}" type="datetimeFigureOut">
              <a:rPr lang="en-GB" smtClean="0"/>
              <a:pPr/>
              <a:t>25/09/2018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3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0788" y="1340771"/>
            <a:ext cx="2001319" cy="223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2" name="TextBox 1"/>
          <p:cNvSpPr txBox="1"/>
          <p:nvPr/>
        </p:nvSpPr>
        <p:spPr>
          <a:xfrm>
            <a:off x="1785941" y="4141789"/>
            <a:ext cx="8569325" cy="25891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b="1" dirty="0">
                <a:solidFill>
                  <a:srgbClr val="A60A45"/>
                </a:solidFill>
                <a:latin typeface="Arial"/>
                <a:cs typeface="Arial" charset="0"/>
              </a:rPr>
              <a:t>Cases from the Workplace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400" b="1" dirty="0">
              <a:solidFill>
                <a:srgbClr val="009390"/>
              </a:solidFill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A talk by Paul Scholey, Senior Partner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Morrish Solicitors LLP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400" dirty="0"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To IER, Oct/Nov 2018</a:t>
            </a:r>
            <a:endParaRPr lang="en-US" sz="2400" dirty="0">
              <a:latin typeface="Arial"/>
              <a:cs typeface="Arial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9390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9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City of York Council v Grosset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[2018] EWCA Civ 1105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Teacher showing age-inappropriate film to schoolchildren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Reasonable adjustments?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 knows of disability but NOT of connection between that disability and the misconduct</a:t>
            </a:r>
          </a:p>
          <a:p>
            <a:pPr marL="1252538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S.15 EA ‘10 </a:t>
            </a:r>
          </a:p>
          <a:p>
            <a:pPr marL="1252538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“Another important landmark”</a:t>
            </a: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145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Discrimination Arising from Disability</a:t>
            </a:r>
          </a:p>
        </p:txBody>
      </p:sp>
    </p:spTree>
    <p:extLst>
      <p:ext uri="{BB962C8B-B14F-4D97-AF65-F5344CB8AC3E}">
        <p14:creationId xmlns:p14="http://schemas.microsoft.com/office/powerpoint/2010/main" val="80255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United First Partners Research v Carreras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[2018] EWCA Civ 323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Existence of a “PCP”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“Requirement” to  work late?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Was there a “pattern of repeated requests”?</a:t>
            </a: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145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Reasonable Adjustments</a:t>
            </a:r>
          </a:p>
        </p:txBody>
      </p:sp>
    </p:spTree>
    <p:extLst>
      <p:ext uri="{BB962C8B-B14F-4D97-AF65-F5344CB8AC3E}">
        <p14:creationId xmlns:p14="http://schemas.microsoft.com/office/powerpoint/2010/main" val="155590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X v Y Ltd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UKEAT/0261/17 (9 August 2018, unreported)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Effect of privilege – usual rules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Disability discrimination complaint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Internal emails and overheard conversations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“iniquity” exception?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Wider implications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Legal Professional Privilege</a:t>
            </a: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09285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Agenda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Dismissal - fairness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Gross Misconduct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Trade Union Detriment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Discrimination: Disability; Religion and Belief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And more…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Talon Engineering v Smith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UKEAT/0236/17/BA</a:t>
            </a: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Employee sending derogatory emails about colleague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Dismissed following monitoring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Substantive unfairness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Substitution mindset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Right to be accompanied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Fairness: With Knobs On</a:t>
            </a: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Saad v Southampton University Hospitals NHS Trust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UKEAT/0276/17 (22 August 2018, unreported):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“Good faith”…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Vs. “lack of bad faith”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Motive?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Victimisation: Bad Faith</a:t>
            </a:r>
          </a:p>
        </p:txBody>
      </p:sp>
    </p:spTree>
    <p:extLst>
      <p:ext uri="{BB962C8B-B14F-4D97-AF65-F5344CB8AC3E}">
        <p14:creationId xmlns:p14="http://schemas.microsoft.com/office/powerpoint/2010/main" val="242506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1" y="456084"/>
            <a:ext cx="6249311" cy="1112657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0" y="2023023"/>
            <a:ext cx="1072463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Güler v Turkey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[2018] IRLR 880, ECtHR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Turkish Civil Servant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May Day 2008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Absence from work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Trade Union activity?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79" y="739601"/>
            <a:ext cx="60554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Trade Unions: Detriment – Human Rights</a:t>
            </a:r>
          </a:p>
        </p:txBody>
      </p:sp>
    </p:spTree>
    <p:extLst>
      <p:ext uri="{BB962C8B-B14F-4D97-AF65-F5344CB8AC3E}">
        <p14:creationId xmlns:p14="http://schemas.microsoft.com/office/powerpoint/2010/main" val="394563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Flowers v East of England Ambulance Trust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UKEAT/0235/17 (16 April 2018, unreported)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Overtime – compulsory, non guaranteed – but what about voluntary?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Effect of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Dudley MBC v Willetts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[2017] IRLR 870, [2018] ICR 31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The end of the line for technical arguments?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WTR: Calculation of Holiday Pay</a:t>
            </a:r>
          </a:p>
        </p:txBody>
      </p:sp>
    </p:spTree>
    <p:extLst>
      <p:ext uri="{BB962C8B-B14F-4D97-AF65-F5344CB8AC3E}">
        <p14:creationId xmlns:p14="http://schemas.microsoft.com/office/powerpoint/2010/main" val="300980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Gray v Mulberry Co (Design) Ltd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UKEAT/0040/18 (18 July 2018, unreported)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 Grainger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principles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Artist – copyright provisions in contract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Belief in ownership of moral/copyright rights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Direct/Indirect Discrimination?  Was there any “outward manifestation of belief”?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Religion and Belief</a:t>
            </a:r>
          </a:p>
        </p:txBody>
      </p:sp>
    </p:spTree>
    <p:extLst>
      <p:ext uri="{BB962C8B-B14F-4D97-AF65-F5344CB8AC3E}">
        <p14:creationId xmlns:p14="http://schemas.microsoft.com/office/powerpoint/2010/main" val="420803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1" y="456083"/>
            <a:ext cx="6391925" cy="1111293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Quintiles Commercial UK Ltd v Barongo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UKEAT/0255/17 (16 March 2018, unreported)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Dismissal for 2 actions – gross misconduct but notice given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Can a first offence that is NOT gross misconduct = dismissal?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Application of s.98(4) ERA 96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1" y="736380"/>
            <a:ext cx="5721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Misconduct; Dismissal for a First Offence</a:t>
            </a:r>
          </a:p>
        </p:txBody>
      </p:sp>
    </p:spTree>
    <p:extLst>
      <p:ext uri="{BB962C8B-B14F-4D97-AF65-F5344CB8AC3E}">
        <p14:creationId xmlns:p14="http://schemas.microsoft.com/office/powerpoint/2010/main" val="197840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1" y="456084"/>
            <a:ext cx="6417092" cy="108749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Morris v Metrolink RATP Dev Ltd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[2018] EWCA Civ 1358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Union rep coming into possession of confidential diary entries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Dismissal – was it on TU grounds?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CA decision – the realities of life for a Union Rep</a:t>
            </a: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8278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Unfair Dismissal on Trade Union Grounds</a:t>
            </a:r>
          </a:p>
        </p:txBody>
      </p:sp>
    </p:spTree>
    <p:extLst>
      <p:ext uri="{BB962C8B-B14F-4D97-AF65-F5344CB8AC3E}">
        <p14:creationId xmlns:p14="http://schemas.microsoft.com/office/powerpoint/2010/main" val="26041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AC3EC75DFDE4499D46A4F343E603B" ma:contentTypeVersion="0" ma:contentTypeDescription="Create a new document." ma:contentTypeScope="" ma:versionID="e68441ec7c410cb0d48626a9e653282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A6F0486-5BFC-4C41-B04E-2D5F37D2B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23CB4CD-E80A-40CC-A055-5D868E8B63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DFD08-8492-412E-B8C3-EC0A56E2DE47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501</Words>
  <Application>Microsoft Office PowerPoint</Application>
  <PresentationFormat>Widescreen</PresentationFormat>
  <Paragraphs>163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Gothic</vt:lpstr>
      <vt:lpstr>Arial</vt:lpstr>
      <vt:lpstr>Calibri</vt:lpstr>
      <vt:lpstr>Calibri Light</vt:lpstr>
      <vt:lpstr>Gisha</vt:lpstr>
      <vt:lpstr>Times New Roman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Lockwood</dc:creator>
  <cp:lastModifiedBy>Paul Scholey</cp:lastModifiedBy>
  <cp:revision>173</cp:revision>
  <cp:lastPrinted>2018-09-19T13:57:52Z</cp:lastPrinted>
  <dcterms:created xsi:type="dcterms:W3CDTF">2015-07-20T10:09:07Z</dcterms:created>
  <dcterms:modified xsi:type="dcterms:W3CDTF">2018-09-25T12:28:46Z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0x010100945AC3EC75DFDE4499D46A4F343E603B</vt:lpwstr>
  </property>
</Properties>
</file>